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30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311" r:id="rId24"/>
    <p:sldId id="279" r:id="rId25"/>
    <p:sldId id="310" r:id="rId26"/>
    <p:sldId id="280" r:id="rId27"/>
    <p:sldId id="281" r:id="rId28"/>
    <p:sldId id="282" r:id="rId29"/>
    <p:sldId id="283" r:id="rId30"/>
    <p:sldId id="284" r:id="rId31"/>
    <p:sldId id="312" r:id="rId32"/>
    <p:sldId id="305" r:id="rId33"/>
    <p:sldId id="308" r:id="rId34"/>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Arial" charset="0"/>
      </a:defRPr>
    </a:lvl1pPr>
    <a:lvl2pPr marL="457200" algn="r" rtl="0" fontAlgn="base">
      <a:spcBef>
        <a:spcPct val="0"/>
      </a:spcBef>
      <a:spcAft>
        <a:spcPct val="0"/>
      </a:spcAft>
      <a:defRPr kern="1200">
        <a:solidFill>
          <a:schemeClr val="tx1"/>
        </a:solidFill>
        <a:latin typeface="Arial" charset="0"/>
        <a:ea typeface="+mn-ea"/>
        <a:cs typeface="Arial" charset="0"/>
      </a:defRPr>
    </a:lvl2pPr>
    <a:lvl3pPr marL="914400" algn="r" rtl="0" fontAlgn="base">
      <a:spcBef>
        <a:spcPct val="0"/>
      </a:spcBef>
      <a:spcAft>
        <a:spcPct val="0"/>
      </a:spcAft>
      <a:defRPr kern="1200">
        <a:solidFill>
          <a:schemeClr val="tx1"/>
        </a:solidFill>
        <a:latin typeface="Arial" charset="0"/>
        <a:ea typeface="+mn-ea"/>
        <a:cs typeface="Arial" charset="0"/>
      </a:defRPr>
    </a:lvl3pPr>
    <a:lvl4pPr marL="1371600" algn="r" rtl="0" fontAlgn="base">
      <a:spcBef>
        <a:spcPct val="0"/>
      </a:spcBef>
      <a:spcAft>
        <a:spcPct val="0"/>
      </a:spcAft>
      <a:defRPr kern="1200">
        <a:solidFill>
          <a:schemeClr val="tx1"/>
        </a:solidFill>
        <a:latin typeface="Arial" charset="0"/>
        <a:ea typeface="+mn-ea"/>
        <a:cs typeface="Arial" charset="0"/>
      </a:defRPr>
    </a:lvl4pPr>
    <a:lvl5pPr marL="1828800" algn="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06/relationships/legacyDocTextInfo" Target="legacyDocTextInfo.bin"/><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8377F78B-7CDA-4B17-AEAA-22DDE88EC3D7}" type="datetimeFigureOut">
              <a:rPr lang="en-US"/>
              <a:pPr>
                <a:defRPr/>
              </a:pPr>
              <a:t>6/7/2011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D0F1926-53A3-48EA-9DB6-A2E1FB7D20A3}"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19142EAB-BB17-4E3B-B837-DBBFD122EE06}" type="datetimeFigureOut">
              <a:rPr lang="en-US"/>
              <a:pPr>
                <a:defRPr/>
              </a:pPr>
              <a:t>6/7/2011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A28606-B7F5-44D7-AECE-92432057DA55}"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77DDB7C-0F2E-43F3-8E03-62ACD03F4C16}" type="datetimeFigureOut">
              <a:rPr lang="en-US"/>
              <a:pPr>
                <a:defRPr/>
              </a:pPr>
              <a:t>6/7/2011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926443F-6A5E-4D8F-84EB-1F4BE52CE084}"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9937B6AE-6149-48A8-A36E-D4AF26E23A7E}" type="datetimeFigureOut">
              <a:rPr lang="en-US"/>
              <a:pPr>
                <a:defRPr/>
              </a:pPr>
              <a:t>6/7/2011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FD7ADEA-CB16-467B-93E2-8D7C4F5CF200}"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15170CAA-002B-45F3-8FBF-2DD4CF539AC3}" type="datetimeFigureOut">
              <a:rPr lang="en-US"/>
              <a:pPr>
                <a:defRPr/>
              </a:pPr>
              <a:t>6/7/2011</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fld id="{7DB3B92E-3DB9-4B19-B758-7EF5077EF805}"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8EE164B4-F928-409F-AC54-359F7807C87F}" type="datetimeFigureOut">
              <a:rPr lang="en-US"/>
              <a:pPr>
                <a:defRPr/>
              </a:pPr>
              <a:t>6/7/2011</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fld id="{D5765FC2-FA6A-488A-9A70-FC8EFAC19814}"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87DBCD8E-AAB1-4B99-990A-8BA39C96D44D}" type="datetimeFigureOut">
              <a:rPr lang="en-US"/>
              <a:pPr>
                <a:defRPr/>
              </a:pPr>
              <a:t>6/7/2011</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6CAC366D-18BC-4703-A030-5D4CF036997C}"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8AC42581-0EF6-4E0D-A35D-5B251CEA195B}" type="datetimeFigureOut">
              <a:rPr lang="en-US"/>
              <a:pPr>
                <a:defRPr/>
              </a:pPr>
              <a:t>6/7/2011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32005B8-6562-46C2-9A69-5FA3FD46C1FF}"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80D64E9D-4E66-44BF-94CB-F3A0087AFB30}" type="datetimeFigureOut">
              <a:rPr lang="en-US"/>
              <a:pPr>
                <a:defRPr/>
              </a:pPr>
              <a:t>6/7/2011</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404AC57A-1D6A-493C-98AB-34E191861AB9}"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471D6EE4-01CF-42FB-AD5F-2485DE12B789}" type="datetimeFigureOut">
              <a:rPr lang="en-US"/>
              <a:pPr>
                <a:defRPr/>
              </a:pPr>
              <a:t>6/7/2011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894916-4E9F-4E9B-895F-0ADCEB47FE54}"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9B3889E0-522A-45BA-85A3-47A16AD8EA32}" type="datetimeFigureOut">
              <a:rPr lang="en-US"/>
              <a:pPr>
                <a:defRPr/>
              </a:pPr>
              <a:t>6/7/2011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b="1">
                <a:solidFill>
                  <a:srgbClr val="C6BC9C"/>
                </a:solidFill>
                <a:latin typeface="Garamond" pitchFamily="18" charset="0"/>
              </a:defRPr>
            </a:lvl1pPr>
          </a:lstStyle>
          <a:p>
            <a:fld id="{3B0DD8E7-6F4C-4F3B-A92E-B2452A99F221}"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0" r:id="rId7"/>
    <p:sldLayoutId id="2147483669" r:id="rId8"/>
    <p:sldLayoutId id="2147483668" r:id="rId9"/>
    <p:sldLayoutId id="2147483667" r:id="rId10"/>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028">
                                            <p:txEl>
                                              <p:pRg st="0" end="0"/>
                                            </p:txEl>
                                          </p:spTgt>
                                        </p:tgtEl>
                                        <p:attrNameLst>
                                          <p:attrName>style.visibility</p:attrName>
                                        </p:attrNameLst>
                                      </p:cBhvr>
                                      <p:to>
                                        <p:strVal val="visible"/>
                                      </p:to>
                                    </p:set>
                                    <p:anim calcmode="lin" valueType="num">
                                      <p:cBhvr>
                                        <p:cTn id="14" dur="1000" fill="hold"/>
                                        <p:tgtEl>
                                          <p:spTgt spid="1028">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02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028">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028">
                                            <p:txEl>
                                              <p:pRg st="1" end="1"/>
                                            </p:txEl>
                                          </p:spTgt>
                                        </p:tgtEl>
                                        <p:attrNameLst>
                                          <p:attrName>style.visibility</p:attrName>
                                        </p:attrNameLst>
                                      </p:cBhvr>
                                      <p:to>
                                        <p:strVal val="visible"/>
                                      </p:to>
                                    </p:set>
                                    <p:anim calcmode="lin" valueType="num">
                                      <p:cBhvr>
                                        <p:cTn id="19" dur="1000" fill="hold"/>
                                        <p:tgtEl>
                                          <p:spTgt spid="1028">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1028">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1028">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028">
                                            <p:txEl>
                                              <p:pRg st="2" end="2"/>
                                            </p:txEl>
                                          </p:spTgt>
                                        </p:tgtEl>
                                        <p:attrNameLst>
                                          <p:attrName>style.visibility</p:attrName>
                                        </p:attrNameLst>
                                      </p:cBhvr>
                                      <p:to>
                                        <p:strVal val="visible"/>
                                      </p:to>
                                    </p:set>
                                    <p:anim calcmode="lin" valueType="num">
                                      <p:cBhvr>
                                        <p:cTn id="24" dur="1000" fill="hold"/>
                                        <p:tgtEl>
                                          <p:spTgt spid="1028">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1028">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1028">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028">
                                            <p:txEl>
                                              <p:pRg st="3" end="3"/>
                                            </p:txEl>
                                          </p:spTgt>
                                        </p:tgtEl>
                                        <p:attrNameLst>
                                          <p:attrName>style.visibility</p:attrName>
                                        </p:attrNameLst>
                                      </p:cBhvr>
                                      <p:to>
                                        <p:strVal val="visible"/>
                                      </p:to>
                                    </p:set>
                                    <p:anim calcmode="lin" valueType="num">
                                      <p:cBhvr>
                                        <p:cTn id="29" dur="1000" fill="hold"/>
                                        <p:tgtEl>
                                          <p:spTgt spid="1028">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1028">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1028">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028">
                                            <p:txEl>
                                              <p:pRg st="4" end="4"/>
                                            </p:txEl>
                                          </p:spTgt>
                                        </p:tgtEl>
                                        <p:attrNameLst>
                                          <p:attrName>style.visibility</p:attrName>
                                        </p:attrNameLst>
                                      </p:cBhvr>
                                      <p:to>
                                        <p:strVal val="visible"/>
                                      </p:to>
                                    </p:set>
                                    <p:anim calcmode="lin" valueType="num">
                                      <p:cBhvr>
                                        <p:cTn id="34" dur="1000" fill="hold"/>
                                        <p:tgtEl>
                                          <p:spTgt spid="1028">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1028">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8" grpId="0" build="p">
        <p:tmplLst>
          <p:tmpl lvl="1">
            <p:tnLst>
              <p:par>
                <p:cTn presetID="50" presetClass="entr" presetSubtype="0" decel="10000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p:cTn dur="1000" fill="hold"/>
                        <p:tgtEl>
                          <p:spTgt spid="1028"/>
                        </p:tgtEl>
                        <p:attrNameLst>
                          <p:attrName>ppt_w</p:attrName>
                        </p:attrNameLst>
                      </p:cBhvr>
                      <p:tavLst>
                        <p:tav tm="0">
                          <p:val>
                            <p:strVal val="#ppt_w+.3"/>
                          </p:val>
                        </p:tav>
                        <p:tav tm="100000">
                          <p:val>
                            <p:strVal val="#ppt_w"/>
                          </p:val>
                        </p:tav>
                      </p:tavLst>
                    </p:anim>
                    <p:anim calcmode="lin" valueType="num">
                      <p:cBhvr>
                        <p:cTn dur="1000" fill="hold"/>
                        <p:tgtEl>
                          <p:spTgt spid="1028"/>
                        </p:tgtEl>
                        <p:attrNameLst>
                          <p:attrName>ppt_h</p:attrName>
                        </p:attrNameLst>
                      </p:cBhvr>
                      <p:tavLst>
                        <p:tav tm="0">
                          <p:val>
                            <p:strVal val="#ppt_h"/>
                          </p:val>
                        </p:tav>
                        <p:tav tm="100000">
                          <p:val>
                            <p:strVal val="#ppt_h"/>
                          </p:val>
                        </p:tav>
                      </p:tavLst>
                    </p:anim>
                    <p:animEffect transition="in" filter="fade">
                      <p:cBhvr>
                        <p:cTn dur="1000"/>
                        <p:tgtEl>
                          <p:spTgt spid="1028"/>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p:cTn dur="1000" fill="hold"/>
                        <p:tgtEl>
                          <p:spTgt spid="1028"/>
                        </p:tgtEl>
                        <p:attrNameLst>
                          <p:attrName>ppt_w</p:attrName>
                        </p:attrNameLst>
                      </p:cBhvr>
                      <p:tavLst>
                        <p:tav tm="0">
                          <p:val>
                            <p:strVal val="#ppt_w+.3"/>
                          </p:val>
                        </p:tav>
                        <p:tav tm="100000">
                          <p:val>
                            <p:strVal val="#ppt_w"/>
                          </p:val>
                        </p:tav>
                      </p:tavLst>
                    </p:anim>
                    <p:anim calcmode="lin" valueType="num">
                      <p:cBhvr>
                        <p:cTn dur="1000" fill="hold"/>
                        <p:tgtEl>
                          <p:spTgt spid="1028"/>
                        </p:tgtEl>
                        <p:attrNameLst>
                          <p:attrName>ppt_h</p:attrName>
                        </p:attrNameLst>
                      </p:cBhvr>
                      <p:tavLst>
                        <p:tav tm="0">
                          <p:val>
                            <p:strVal val="#ppt_h"/>
                          </p:val>
                        </p:tav>
                        <p:tav tm="100000">
                          <p:val>
                            <p:strVal val="#ppt_h"/>
                          </p:val>
                        </p:tav>
                      </p:tavLst>
                    </p:anim>
                    <p:animEffect transition="in" filter="fade">
                      <p:cBhvr>
                        <p:cTn dur="1000"/>
                        <p:tgtEl>
                          <p:spTgt spid="1028"/>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p:cTn dur="1000" fill="hold"/>
                        <p:tgtEl>
                          <p:spTgt spid="1028"/>
                        </p:tgtEl>
                        <p:attrNameLst>
                          <p:attrName>ppt_w</p:attrName>
                        </p:attrNameLst>
                      </p:cBhvr>
                      <p:tavLst>
                        <p:tav tm="0">
                          <p:val>
                            <p:strVal val="#ppt_w+.3"/>
                          </p:val>
                        </p:tav>
                        <p:tav tm="100000">
                          <p:val>
                            <p:strVal val="#ppt_w"/>
                          </p:val>
                        </p:tav>
                      </p:tavLst>
                    </p:anim>
                    <p:anim calcmode="lin" valueType="num">
                      <p:cBhvr>
                        <p:cTn dur="1000" fill="hold"/>
                        <p:tgtEl>
                          <p:spTgt spid="1028"/>
                        </p:tgtEl>
                        <p:attrNameLst>
                          <p:attrName>ppt_h</p:attrName>
                        </p:attrNameLst>
                      </p:cBhvr>
                      <p:tavLst>
                        <p:tav tm="0">
                          <p:val>
                            <p:strVal val="#ppt_h"/>
                          </p:val>
                        </p:tav>
                        <p:tav tm="100000">
                          <p:val>
                            <p:strVal val="#ppt_h"/>
                          </p:val>
                        </p:tav>
                      </p:tavLst>
                    </p:anim>
                    <p:animEffect transition="in" filter="fade">
                      <p:cBhvr>
                        <p:cTn dur="1000"/>
                        <p:tgtEl>
                          <p:spTgt spid="1028"/>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p:cTn dur="1000" fill="hold"/>
                        <p:tgtEl>
                          <p:spTgt spid="1028"/>
                        </p:tgtEl>
                        <p:attrNameLst>
                          <p:attrName>ppt_w</p:attrName>
                        </p:attrNameLst>
                      </p:cBhvr>
                      <p:tavLst>
                        <p:tav tm="0">
                          <p:val>
                            <p:strVal val="#ppt_w+.3"/>
                          </p:val>
                        </p:tav>
                        <p:tav tm="100000">
                          <p:val>
                            <p:strVal val="#ppt_w"/>
                          </p:val>
                        </p:tav>
                      </p:tavLst>
                    </p:anim>
                    <p:anim calcmode="lin" valueType="num">
                      <p:cBhvr>
                        <p:cTn dur="1000" fill="hold"/>
                        <p:tgtEl>
                          <p:spTgt spid="1028"/>
                        </p:tgtEl>
                        <p:attrNameLst>
                          <p:attrName>ppt_h</p:attrName>
                        </p:attrNameLst>
                      </p:cBhvr>
                      <p:tavLst>
                        <p:tav tm="0">
                          <p:val>
                            <p:strVal val="#ppt_h"/>
                          </p:val>
                        </p:tav>
                        <p:tav tm="100000">
                          <p:val>
                            <p:strVal val="#ppt_h"/>
                          </p:val>
                        </p:tav>
                      </p:tavLst>
                    </p:anim>
                    <p:animEffect transition="in" filter="fade">
                      <p:cBhvr>
                        <p:cTn dur="1000"/>
                        <p:tgtEl>
                          <p:spTgt spid="1028"/>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p:cTn dur="1000" fill="hold"/>
                        <p:tgtEl>
                          <p:spTgt spid="1028"/>
                        </p:tgtEl>
                        <p:attrNameLst>
                          <p:attrName>ppt_w</p:attrName>
                        </p:attrNameLst>
                      </p:cBhvr>
                      <p:tavLst>
                        <p:tav tm="0">
                          <p:val>
                            <p:strVal val="#ppt_w+.3"/>
                          </p:val>
                        </p:tav>
                        <p:tav tm="100000">
                          <p:val>
                            <p:strVal val="#ppt_w"/>
                          </p:val>
                        </p:tav>
                      </p:tavLst>
                    </p:anim>
                    <p:anim calcmode="lin" valueType="num">
                      <p:cBhvr>
                        <p:cTn dur="1000" fill="hold"/>
                        <p:tgtEl>
                          <p:spTgt spid="1028"/>
                        </p:tgtEl>
                        <p:attrNameLst>
                          <p:attrName>ppt_h</p:attrName>
                        </p:attrNameLst>
                      </p:cBhvr>
                      <p:tavLst>
                        <p:tav tm="0">
                          <p:val>
                            <p:strVal val="#ppt_h"/>
                          </p:val>
                        </p:tav>
                        <p:tav tm="100000">
                          <p:val>
                            <p:strVal val="#ppt_h"/>
                          </p:val>
                        </p:tav>
                      </p:tavLst>
                    </p:anim>
                    <p:animEffect transition="in" filter="fade">
                      <p:cBhvr>
                        <p:cTn dur="1000"/>
                        <p:tgtEl>
                          <p:spTgt spid="1028"/>
                        </p:tgtEl>
                      </p:cBhvr>
                    </p:animEffect>
                  </p:childTnLst>
                </p:cTn>
              </p:par>
            </p:tnLst>
          </p:tmpl>
        </p:tmplLst>
      </p:bldP>
    </p:bldLst>
  </p:timing>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itchFamily="18" charset="0"/>
        </a:defRPr>
      </a:lvl2pPr>
      <a:lvl3pPr algn="ctr" rtl="0" fontAlgn="base">
        <a:spcBef>
          <a:spcPct val="0"/>
        </a:spcBef>
        <a:spcAft>
          <a:spcPct val="0"/>
        </a:spcAft>
        <a:defRPr sz="3600">
          <a:solidFill>
            <a:schemeClr val="tx1"/>
          </a:solidFill>
          <a:latin typeface="Garamond" pitchFamily="18" charset="0"/>
        </a:defRPr>
      </a:lvl3pPr>
      <a:lvl4pPr algn="ctr" rtl="0" fontAlgn="base">
        <a:spcBef>
          <a:spcPct val="0"/>
        </a:spcBef>
        <a:spcAft>
          <a:spcPct val="0"/>
        </a:spcAft>
        <a:defRPr sz="3600">
          <a:solidFill>
            <a:schemeClr val="tx1"/>
          </a:solidFill>
          <a:latin typeface="Garamond" pitchFamily="18" charset="0"/>
        </a:defRPr>
      </a:lvl4pPr>
      <a:lvl5pPr algn="ctr" rtl="0" fontAlgn="base">
        <a:spcBef>
          <a:spcPct val="0"/>
        </a:spcBef>
        <a:spcAft>
          <a:spcPct val="0"/>
        </a:spcAft>
        <a:defRPr sz="3600">
          <a:solidFill>
            <a:schemeClr val="tx1"/>
          </a:solidFill>
          <a:latin typeface="Garamond"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8963"/>
            <a:ext cx="6400800" cy="1295400"/>
          </a:xfrm>
        </p:spPr>
        <p:txBody>
          <a:bodyPr/>
          <a:lstStyle/>
          <a:p>
            <a:pPr fontAlgn="auto">
              <a:spcAft>
                <a:spcPts val="0"/>
              </a:spcAft>
              <a:defRPr/>
            </a:pPr>
            <a:r>
              <a:rPr lang="en-US" dirty="0" smtClean="0"/>
              <a:t>Kenya &amp; Sudan &amp;Ethiopia</a:t>
            </a:r>
            <a:endParaRPr lang="en-US" dirty="0"/>
          </a:p>
        </p:txBody>
      </p:sp>
      <p:sp>
        <p:nvSpPr>
          <p:cNvPr id="3" name="Subtitle 2"/>
          <p:cNvSpPr>
            <a:spLocks noGrp="1"/>
          </p:cNvSpPr>
          <p:nvPr>
            <p:ph type="subTitle" idx="1"/>
          </p:nvPr>
        </p:nvSpPr>
        <p:spPr>
          <a:xfrm>
            <a:off x="1219200" y="3429000"/>
            <a:ext cx="6400800" cy="1143000"/>
          </a:xfrm>
        </p:spPr>
        <p:txBody>
          <a:bodyPr>
            <a:noAutofit/>
          </a:bodyPr>
          <a:lstStyle/>
          <a:p>
            <a:r>
              <a:rPr lang="en-US" sz="2400" i="0" smtClean="0">
                <a:solidFill>
                  <a:srgbClr val="595959"/>
                </a:solidFill>
              </a:rPr>
              <a:t>By –Nehal Alaa Mohammed </a:t>
            </a:r>
          </a:p>
          <a:p>
            <a:r>
              <a:rPr lang="en-US" sz="2400" i="0" smtClean="0">
                <a:solidFill>
                  <a:srgbClr val="595959"/>
                </a:solidFill>
              </a:rPr>
              <a:t>Faculty of medicine </a:t>
            </a:r>
          </a:p>
        </p:txBody>
      </p:sp>
      <p:sp>
        <p:nvSpPr>
          <p:cNvPr id="4" name="TextBox 3"/>
          <p:cNvSpPr txBox="1"/>
          <p:nvPr/>
        </p:nvSpPr>
        <p:spPr>
          <a:xfrm>
            <a:off x="1752600" y="4648200"/>
            <a:ext cx="5486400" cy="923330"/>
          </a:xfrm>
          <a:prstGeom prst="rect">
            <a:avLst/>
          </a:prstGeom>
          <a:noFill/>
        </p:spPr>
        <p:txBody>
          <a:bodyPr wrap="square" rtlCol="0">
            <a:spAutoFit/>
          </a:bodyPr>
          <a:lstStyle/>
          <a:p>
            <a:pPr algn="ctr"/>
            <a:r>
              <a:rPr lang="en-US" b="1" i="1" u="sng" dirty="0" smtClean="0"/>
              <a:t>31 Oct. 2010- </a:t>
            </a:r>
            <a:r>
              <a:rPr lang="en-US" b="1" i="1" u="sng" dirty="0" err="1" smtClean="0"/>
              <a:t>Kenya,Sudan</a:t>
            </a:r>
            <a:r>
              <a:rPr lang="en-US" b="1" i="1" u="sng" dirty="0" smtClean="0"/>
              <a:t> </a:t>
            </a:r>
            <a:r>
              <a:rPr lang="en-US" b="1" i="1" u="sng" dirty="0" smtClean="0"/>
              <a:t>&amp; Ethiopia-</a:t>
            </a:r>
            <a:r>
              <a:rPr lang="en-US" b="1" i="1" u="sng" dirty="0" err="1" smtClean="0"/>
              <a:t>Nehal</a:t>
            </a:r>
            <a:r>
              <a:rPr lang="en-US" b="1" i="1" u="sng" dirty="0" smtClean="0"/>
              <a:t> </a:t>
            </a:r>
            <a:r>
              <a:rPr lang="en-US" b="1" i="1" u="sng" dirty="0" err="1" smtClean="0"/>
              <a:t>Alaa</a:t>
            </a:r>
            <a:endParaRPr lang="en-US" b="1" i="1" u="sng" dirty="0" smtClean="0"/>
          </a:p>
          <a:p>
            <a:endParaRPr lang="en-US" dirty="0"/>
          </a:p>
        </p:txBody>
      </p:sp>
    </p:spTree>
  </p:cSld>
  <p:clrMapOvr>
    <a:masterClrMapping/>
  </p:clrMapOvr>
  <p:transition>
    <p:split orient="ver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التعليم بالسودان</a:t>
            </a:r>
            <a:endParaRPr lang="en-US" cap="none" smtClean="0">
              <a:cs typeface="Arial" charset="0"/>
            </a:endParaRPr>
          </a:p>
        </p:txBody>
      </p:sp>
      <p:sp>
        <p:nvSpPr>
          <p:cNvPr id="22532" name="Rectangle 4"/>
          <p:cNvSpPr>
            <a:spLocks noGrp="1"/>
          </p:cNvSpPr>
          <p:nvPr>
            <p:ph type="body" idx="4294967295"/>
          </p:nvPr>
        </p:nvSpPr>
        <p:spPr/>
        <p:txBody>
          <a:bodyPr/>
          <a:lstStyle/>
          <a:p>
            <a:pPr algn="r">
              <a:buFont typeface="Wingdings" pitchFamily="2" charset="2"/>
              <a:buNone/>
            </a:pPr>
            <a:r>
              <a:rPr lang="ar-SA" smtClean="0">
                <a:cs typeface="Arial" charset="0"/>
              </a:rPr>
              <a:t>49 % من سكان السودان آميون </a:t>
            </a:r>
          </a:p>
          <a:p>
            <a:pPr algn="r">
              <a:buFont typeface="Wingdings" pitchFamily="2" charset="2"/>
              <a:buNone/>
            </a:pPr>
            <a:r>
              <a:rPr lang="ar-SA" smtClean="0">
                <a:cs typeface="Arial" charset="0"/>
              </a:rPr>
              <a:t>تسعى الدولة الى تحسين نظم التعليم و محو الأمية منذ عام 1998</a:t>
            </a:r>
            <a:endParaRPr lang="en-US" smtClean="0">
              <a:cs typeface="Arial" charset="0"/>
            </a:endParaRPr>
          </a:p>
        </p:txBody>
      </p:sp>
      <p:pic>
        <p:nvPicPr>
          <p:cNvPr id="22533" name="Picture 5" descr="400px-Sudan_Khartoum_Gordon_College_1936"/>
          <p:cNvPicPr>
            <a:picLocks noChangeAspect="1" noChangeArrowheads="1"/>
          </p:cNvPicPr>
          <p:nvPr/>
        </p:nvPicPr>
        <p:blipFill>
          <a:blip r:embed="rId2"/>
          <a:srcRect/>
          <a:stretch>
            <a:fillRect/>
          </a:stretch>
        </p:blipFill>
        <p:spPr bwMode="auto">
          <a:xfrm>
            <a:off x="2209800" y="3048000"/>
            <a:ext cx="5080000" cy="285750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SA" cap="none" smtClean="0">
                <a:cs typeface="Arial" charset="0"/>
              </a:rPr>
              <a:t>السياحة بالسودان</a:t>
            </a:r>
            <a:endParaRPr lang="en-US" cap="none" smtClean="0">
              <a:cs typeface="Arial" charset="0"/>
            </a:endParaRPr>
          </a:p>
        </p:txBody>
      </p:sp>
      <p:sp>
        <p:nvSpPr>
          <p:cNvPr id="23555" name="Rectangle 3"/>
          <p:cNvSpPr>
            <a:spLocks noGrp="1"/>
          </p:cNvSpPr>
          <p:nvPr>
            <p:ph type="body" idx="4294967295"/>
          </p:nvPr>
        </p:nvSpPr>
        <p:spPr/>
        <p:txBody>
          <a:bodyPr/>
          <a:lstStyle/>
          <a:p>
            <a:pPr algn="r">
              <a:buFontTx/>
              <a:buChar char="-"/>
            </a:pPr>
            <a:r>
              <a:rPr lang="ar-SA" smtClean="0">
                <a:cs typeface="Arial" charset="0"/>
              </a:rPr>
              <a:t>-متحف السودان القومي يحتوي علي مقتنيات أثرية يعود تاريخها من قبل التاريخ حتي المماليك </a:t>
            </a:r>
          </a:p>
          <a:p>
            <a:pPr algn="r">
              <a:buFontTx/>
              <a:buNone/>
            </a:pPr>
            <a:r>
              <a:rPr lang="ar-SA" smtClean="0">
                <a:cs typeface="Arial" charset="0"/>
              </a:rPr>
              <a:t>-متحف الاصر الجمهوري أفتتح 1999 و هدف لحفظ المكتنيات الرئيسية لتاريخ</a:t>
            </a:r>
          </a:p>
          <a:p>
            <a:pPr algn="r">
              <a:buFontTx/>
              <a:buNone/>
            </a:pPr>
            <a:r>
              <a:rPr lang="ar-SA" smtClean="0">
                <a:cs typeface="Arial" charset="0"/>
              </a:rPr>
              <a:t> السودان الحديث</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africa_map"/>
          <p:cNvPicPr>
            <a:picLocks noGrp="1" noChangeAspect="1" noChangeArrowheads="1"/>
          </p:cNvPicPr>
          <p:nvPr>
            <p:ph idx="4294967295"/>
          </p:nvPr>
        </p:nvPicPr>
        <p:blipFill>
          <a:blip r:embed="rId2"/>
          <a:srcRect/>
          <a:stretch>
            <a:fillRect/>
          </a:stretch>
        </p:blipFill>
        <p:spPr>
          <a:xfrm>
            <a:off x="1295400" y="1295400"/>
            <a:ext cx="6629400" cy="4419600"/>
          </a:xfrm>
          <a:noFill/>
          <a:ln w="38100" cap="flat">
            <a:solidFill>
              <a:schemeClr val="tx1"/>
            </a:solidFill>
            <a:prstDash val="sysDot"/>
          </a:ln>
        </p:spPr>
      </p:pic>
    </p:spTree>
  </p:cSld>
  <p:clrMapOvr>
    <a:masterClrMapping/>
  </p:clrMapOvr>
  <p:transition>
    <p:split orient="vert"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SA" cap="none" smtClean="0">
                <a:cs typeface="Arial" charset="0"/>
              </a:rPr>
              <a:t>اثيوبيا</a:t>
            </a:r>
            <a:endParaRPr lang="en-US" cap="none" smtClean="0">
              <a:cs typeface="Arial" charset="0"/>
            </a:endParaRPr>
          </a:p>
        </p:txBody>
      </p:sp>
      <p:pic>
        <p:nvPicPr>
          <p:cNvPr id="25606" name="Picture 6" descr="tigray_map"/>
          <p:cNvPicPr>
            <a:picLocks noGrp="1" noChangeAspect="1" noChangeArrowheads="1"/>
          </p:cNvPicPr>
          <p:nvPr>
            <p:ph idx="4294967295"/>
          </p:nvPr>
        </p:nvPicPr>
        <p:blipFill>
          <a:blip r:embed="rId2"/>
          <a:srcRect/>
          <a:stretch>
            <a:fillRect/>
          </a:stretch>
        </p:blipFill>
        <p:spPr>
          <a:xfrm>
            <a:off x="2133600" y="2362200"/>
            <a:ext cx="4572000" cy="3429000"/>
          </a:xfrm>
        </p:spPr>
      </p:pic>
    </p:spTree>
  </p:cSld>
  <p:clrMapOvr>
    <a:masterClrMapping/>
  </p:clrMapOvr>
  <p:transition>
    <p:split orient="ver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المساحة – عدد السكان - العاصمة</a:t>
            </a:r>
            <a:endParaRPr lang="en-US" cap="none" smtClean="0">
              <a:cs typeface="Arial" charset="0"/>
            </a:endParaRPr>
          </a:p>
        </p:txBody>
      </p:sp>
      <p:sp>
        <p:nvSpPr>
          <p:cNvPr id="26628" name="Rectangle 4"/>
          <p:cNvSpPr>
            <a:spLocks noGrp="1"/>
          </p:cNvSpPr>
          <p:nvPr>
            <p:ph type="body" idx="4294967295"/>
          </p:nvPr>
        </p:nvSpPr>
        <p:spPr>
          <a:xfrm>
            <a:off x="1371600" y="2209800"/>
            <a:ext cx="6400800" cy="3429000"/>
          </a:xfrm>
        </p:spPr>
        <p:txBody>
          <a:bodyPr/>
          <a:lstStyle/>
          <a:p>
            <a:pPr algn="r">
              <a:buFont typeface="Wingdings" pitchFamily="2" charset="2"/>
              <a:buNone/>
            </a:pPr>
            <a:r>
              <a:rPr lang="ar-SA" sz="2400" smtClean="0">
                <a:cs typeface="Arial" charset="0"/>
              </a:rPr>
              <a:t>المساحة :تبلغ مساحة أثيوبيا 1.127.127 كم2</a:t>
            </a:r>
            <a:r>
              <a:rPr lang="en-US" sz="2400" smtClean="0"/>
              <a:t> </a:t>
            </a:r>
          </a:p>
          <a:p>
            <a:pPr algn="r">
              <a:buFont typeface="Wingdings" pitchFamily="2" charset="2"/>
              <a:buNone/>
            </a:pPr>
            <a:r>
              <a:rPr lang="ar-SA" sz="2400" smtClean="0">
                <a:cs typeface="Arial" charset="0"/>
              </a:rPr>
              <a:t>عدد السكان: يبلغ عدد السكان76.511.887 نسمة</a:t>
            </a:r>
            <a:r>
              <a:rPr lang="en-US" sz="2400" smtClean="0"/>
              <a:t> </a:t>
            </a:r>
          </a:p>
          <a:p>
            <a:pPr algn="r">
              <a:buFont typeface="Wingdings" pitchFamily="2" charset="2"/>
              <a:buNone/>
            </a:pPr>
            <a:r>
              <a:rPr lang="ar-SA" sz="2400" smtClean="0">
                <a:cs typeface="Arial" charset="0"/>
              </a:rPr>
              <a:t>العاصمة: أديس أبابا</a:t>
            </a:r>
            <a:endParaRPr lang="en-US" sz="2400" smtClean="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نبذة تاريخية - الحكم</a:t>
            </a:r>
            <a:endParaRPr lang="en-US" cap="none" smtClean="0">
              <a:cs typeface="Arial" charset="0"/>
            </a:endParaRPr>
          </a:p>
        </p:txBody>
      </p:sp>
      <p:sp>
        <p:nvSpPr>
          <p:cNvPr id="27652" name="Rectangle 4"/>
          <p:cNvSpPr>
            <a:spLocks noGrp="1"/>
          </p:cNvSpPr>
          <p:nvPr>
            <p:ph type="body" idx="4294967295"/>
          </p:nvPr>
        </p:nvSpPr>
        <p:spPr/>
        <p:txBody>
          <a:bodyPr/>
          <a:lstStyle/>
          <a:p>
            <a:pPr algn="r">
              <a:lnSpc>
                <a:spcPct val="140000"/>
              </a:lnSpc>
              <a:buFont typeface="Wingdings" pitchFamily="2" charset="2"/>
              <a:buNone/>
            </a:pPr>
            <a:r>
              <a:rPr lang="ar-SA" smtClean="0">
                <a:cs typeface="Arial" charset="0"/>
              </a:rPr>
              <a:t>خلال الجزء الأول من تاريخها حكم إثيوبيا العديد من الأباطرة ويعد الإمبراطور مينليك الثاني الذي اعتلى العرش في عام 1889م من أكثر الأباطرة شهرة ومما زاد من شعبيته انتصاره على الجيش الإيطالي في عام 1896م الأمر الذي أدي إلي زيادة سيطرته على البلاد كما اكتسب الكثير من الاحترام والحب من قبل شعبه</a:t>
            </a:r>
          </a:p>
          <a:p>
            <a:pPr algn="r">
              <a:lnSpc>
                <a:spcPct val="140000"/>
              </a:lnSpc>
              <a:buFont typeface="Wingdings" pitchFamily="2" charset="2"/>
              <a:buNone/>
            </a:pPr>
            <a:r>
              <a:rPr lang="ar-SA" smtClean="0">
                <a:cs typeface="Arial" charset="0"/>
              </a:rPr>
              <a:t>وتوفى هذا الإمبراطور في عام 1913 ليتولى من بعده ابنه الأكبر ثم أطيح به وتولت من بعده الإمبراطورة زوديتو وهي أيضاً إحدى أبناء مينليك، وبعد وفاتها صعد تافاري إلى العرش وعرف باسم هيلاسيلاسي الأول.</a:t>
            </a:r>
            <a:r>
              <a:rPr lang="ar-SA" smtClean="0"/>
              <a:t> </a:t>
            </a:r>
            <a:r>
              <a:rPr lang="en-US" smtClean="0"/>
              <a:t> </a:t>
            </a:r>
            <a:endParaRPr lang="ar-SA" smtClean="0">
              <a:cs typeface="Arial" charset="0"/>
            </a:endParaRPr>
          </a:p>
          <a:p>
            <a:pPr algn="r">
              <a:lnSpc>
                <a:spcPct val="140000"/>
              </a:lnSpc>
              <a:buFont typeface="Wingdings" pitchFamily="2" charset="2"/>
              <a:buNone/>
            </a:pPr>
            <a:r>
              <a:rPr lang="en-US" smtClean="0"/>
              <a:t> </a:t>
            </a:r>
          </a:p>
        </p:txBody>
      </p:sp>
    </p:spTree>
  </p:cSld>
  <p:clrMapOvr>
    <a:masterClrMapping/>
  </p:clrMapOvr>
  <p:transition>
    <p:split orient="ver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نبذة تاريخية – الحكم- تابع</a:t>
            </a:r>
            <a:endParaRPr lang="en-US" cap="none" smtClean="0">
              <a:cs typeface="Arial" charset="0"/>
            </a:endParaRPr>
          </a:p>
        </p:txBody>
      </p:sp>
      <p:sp>
        <p:nvSpPr>
          <p:cNvPr id="28676" name="Rectangle 4"/>
          <p:cNvSpPr>
            <a:spLocks noGrp="1"/>
          </p:cNvSpPr>
          <p:nvPr>
            <p:ph type="body" idx="4294967295"/>
          </p:nvPr>
        </p:nvSpPr>
        <p:spPr>
          <a:xfrm>
            <a:off x="1143000" y="2057400"/>
            <a:ext cx="6629400" cy="3733800"/>
          </a:xfrm>
        </p:spPr>
        <p:txBody>
          <a:bodyPr/>
          <a:lstStyle/>
          <a:p>
            <a:pPr algn="r">
              <a:buFont typeface="Wingdings" pitchFamily="2" charset="2"/>
              <a:buNone/>
            </a:pPr>
            <a:r>
              <a:rPr lang="ar-SA" smtClean="0">
                <a:cs typeface="Arial" charset="0"/>
              </a:rPr>
              <a:t>عنها نجد أنه في عام 1935م قامت إيطاليا بغزو إثيوبيا والتي عانت من استبداد وبطش الحكم الإيطالي، وظلت هكذا سنوات إلي أن تمكنت الجيوش الإثيوبية بمساعدة الجيوش البريطانية بطرد القوات الإيطالية وكان ذلك في أثناء الحرب العالمية الثانية في عام 1941م.</a:t>
            </a:r>
            <a:r>
              <a:rPr lang="ar-SA" smtClean="0"/>
              <a:t> </a:t>
            </a:r>
            <a:endParaRPr lang="ar-SA" smtClean="0">
              <a:cs typeface="Arial" charset="0"/>
            </a:endParaRPr>
          </a:p>
          <a:p>
            <a:pPr algn="r">
              <a:buFont typeface="Wingdings" pitchFamily="2" charset="2"/>
              <a:buNone/>
            </a:pPr>
            <a:r>
              <a:rPr lang="ar-SA" smtClean="0">
                <a:cs typeface="Arial" charset="0"/>
              </a:rPr>
              <a:t>في عام 1961م اندلعت حرب جديدة بين كل من إثيوبيا وإريتريا التي سعت من اجل الاستقلال والتحرر من السلطة الإثيوبية وبالفعل نجحت إريتريا في الانفصال لتترك إثيوبيا دولة حبيسة ليس لها أي منافذ بحرية، وتكرر نفس الحدث مع الصومال حيث طالبت هي الأخرى بأحقيتها بمنطقة أوجادين الواقعة في الجزء الجنوبي الشرقي من إثيوبيا</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SA" cap="none" smtClean="0">
                <a:cs typeface="Arial" charset="0"/>
              </a:rPr>
              <a:t>نبذة تاريخية – الحكم- تابع</a:t>
            </a:r>
            <a:endParaRPr lang="en-US" cap="none" smtClean="0">
              <a:cs typeface="Arial" charset="0"/>
            </a:endParaRPr>
          </a:p>
        </p:txBody>
      </p:sp>
      <p:sp>
        <p:nvSpPr>
          <p:cNvPr id="30723" name="Rectangle 3"/>
          <p:cNvSpPr>
            <a:spLocks noGrp="1"/>
          </p:cNvSpPr>
          <p:nvPr>
            <p:ph type="body" idx="4294967295"/>
          </p:nvPr>
        </p:nvSpPr>
        <p:spPr/>
        <p:txBody>
          <a:bodyPr/>
          <a:lstStyle/>
          <a:p>
            <a:pPr algn="r">
              <a:buFont typeface="Wingdings" pitchFamily="2" charset="2"/>
              <a:buNone/>
            </a:pPr>
            <a:r>
              <a:rPr lang="ar-SA" smtClean="0">
                <a:cs typeface="Arial" charset="0"/>
              </a:rPr>
              <a:t>اندلعت حرب جديدة في فترة السبعينات بين كل من إثيوبيا والصومال بسبب النزاع على هذه المنطقة، ثم تم توقيع معاهدة سلام بين الطرفين في عام 1988م.</a:t>
            </a:r>
          </a:p>
          <a:p>
            <a:pPr algn="r">
              <a:buFont typeface="Wingdings" pitchFamily="2" charset="2"/>
              <a:buNone/>
            </a:pPr>
            <a:r>
              <a:rPr lang="ar-SA" smtClean="0">
                <a:cs typeface="Arial" charset="0"/>
              </a:rPr>
              <a:t>الحاكم الحالي :</a:t>
            </a:r>
            <a:r>
              <a:rPr lang="ar-EG" smtClean="0">
                <a:cs typeface="Arial" charset="0"/>
              </a:rPr>
              <a:t>رئيس الحكومة :كيرما ولده-كركس</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EG" cap="none" smtClean="0">
                <a:cs typeface="Arial" charset="0"/>
              </a:rPr>
              <a:t>العملة</a:t>
            </a:r>
            <a:r>
              <a:rPr lang="ar-SA" cap="none" smtClean="0">
                <a:cs typeface="Arial" charset="0"/>
              </a:rPr>
              <a:t> الاثيوبية</a:t>
            </a:r>
            <a:r>
              <a:rPr lang="ar-EG" cap="none" smtClean="0">
                <a:cs typeface="Arial" charset="0"/>
              </a:rPr>
              <a:t> : بير </a:t>
            </a:r>
            <a:endParaRPr lang="en-US" cap="none" smtClean="0">
              <a:cs typeface="Arial" charset="0"/>
            </a:endParaRPr>
          </a:p>
        </p:txBody>
      </p:sp>
      <p:pic>
        <p:nvPicPr>
          <p:cNvPr id="31748" name="Picture 4" descr="ET29"/>
          <p:cNvPicPr>
            <a:picLocks noGrp="1" noChangeAspect="1" noChangeArrowheads="1"/>
          </p:cNvPicPr>
          <p:nvPr>
            <p:ph idx="4294967295"/>
          </p:nvPr>
        </p:nvPicPr>
        <p:blipFill>
          <a:blip r:embed="rId2"/>
          <a:srcRect/>
          <a:stretch>
            <a:fillRect/>
          </a:stretch>
        </p:blipFill>
        <p:spPr>
          <a:xfrm>
            <a:off x="1371600" y="2409825"/>
            <a:ext cx="6324600" cy="3152775"/>
          </a:xfrm>
        </p:spPr>
      </p:pic>
    </p:spTree>
  </p:cSld>
  <p:clrMapOvr>
    <a:masterClrMapping/>
  </p:clrMapOvr>
  <p:transition>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اقتصاد اثيوبيا</a:t>
            </a:r>
            <a:endParaRPr lang="en-US" cap="none" smtClean="0">
              <a:cs typeface="Arial" charset="0"/>
            </a:endParaRPr>
          </a:p>
        </p:txBody>
      </p:sp>
      <p:sp>
        <p:nvSpPr>
          <p:cNvPr id="32772" name="Rectangle 4"/>
          <p:cNvSpPr>
            <a:spLocks noGrp="1"/>
          </p:cNvSpPr>
          <p:nvPr>
            <p:ph type="body" idx="4294967295"/>
          </p:nvPr>
        </p:nvSpPr>
        <p:spPr/>
        <p:txBody>
          <a:bodyPr/>
          <a:lstStyle/>
          <a:p>
            <a:pPr algn="r">
              <a:buFont typeface="Wingdings" pitchFamily="2" charset="2"/>
              <a:buNone/>
            </a:pPr>
            <a:r>
              <a:rPr lang="ar-EG" smtClean="0">
                <a:cs typeface="Arial" charset="0"/>
              </a:rPr>
              <a:t>مصادر طبيعية : نحاس – ذهب –بوتاس </a:t>
            </a:r>
            <a:endParaRPr lang="ar-SA" smtClean="0">
              <a:cs typeface="Arial" charset="0"/>
            </a:endParaRPr>
          </a:p>
          <a:p>
            <a:pPr algn="r">
              <a:buFont typeface="Wingdings" pitchFamily="2" charset="2"/>
              <a:buNone/>
            </a:pPr>
            <a:r>
              <a:rPr lang="ar-EG" smtClean="0">
                <a:cs typeface="Arial" charset="0"/>
              </a:rPr>
              <a:t>الزراعة :قصب –نباتات – حبوب – خضروات – البن –بطاطس الى جانب صناعة الجلود وتربية المواشى و الاغنام والماعز</a:t>
            </a:r>
          </a:p>
          <a:p>
            <a:pPr algn="r">
              <a:buFont typeface="Wingdings" pitchFamily="2" charset="2"/>
              <a:buNone/>
            </a:pPr>
            <a:r>
              <a:rPr lang="ar-EG" smtClean="0">
                <a:cs typeface="Arial" charset="0"/>
              </a:rPr>
              <a:t>الصادرات : منتجات جلدية –الذهب – البن </a:t>
            </a:r>
            <a:endParaRPr lang="en-US" smtClean="0">
              <a:cs typeface="Arial" charset="0"/>
            </a:endParaRPr>
          </a:p>
          <a:p>
            <a:pPr algn="r">
              <a:buFont typeface="Wingdings" pitchFamily="2" charset="2"/>
              <a:buNone/>
            </a:pPr>
            <a:r>
              <a:rPr lang="ar-EG" smtClean="0">
                <a:cs typeface="Arial" charset="0"/>
              </a:rPr>
              <a:t>الواردات : الوقود –السلع الاستهلاكية – البضائع الرئيسية</a:t>
            </a:r>
            <a:r>
              <a:rPr lang="en-US" smtClean="0"/>
              <a:t> </a:t>
            </a:r>
            <a:endParaRPr lang="ar-EG" smtClean="0">
              <a:cs typeface="Arial" charset="0"/>
            </a:endParaRPr>
          </a:p>
          <a:p>
            <a:endParaRPr lang="en-US" smtClean="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p:txBody>
          <a:bodyPr wrap="square" numCol="1" compatLnSpc="1">
            <a:prstTxWarp prst="textNoShape">
              <a:avLst/>
            </a:prstTxWarp>
            <a:normAutofit fontScale="90000"/>
          </a:bodyPr>
          <a:lstStyle/>
          <a:p>
            <a:r>
              <a:rPr lang="ar-SA" sz="5400" cap="none" smtClean="0">
                <a:cs typeface="Arial" charset="0"/>
              </a:rPr>
              <a:t>السودان</a:t>
            </a:r>
            <a:endParaRPr lang="en-US" sz="5400" cap="none" smtClean="0">
              <a:cs typeface="Arial" charset="0"/>
            </a:endParaRPr>
          </a:p>
        </p:txBody>
      </p:sp>
      <p:pic>
        <p:nvPicPr>
          <p:cNvPr id="14347" name="Picture 11" descr="map 2"/>
          <p:cNvPicPr>
            <a:picLocks noGrp="1" noChangeAspect="1" noChangeArrowheads="1"/>
          </p:cNvPicPr>
          <p:nvPr>
            <p:ph idx="4294967295"/>
          </p:nvPr>
        </p:nvPicPr>
        <p:blipFill>
          <a:blip r:embed="rId2"/>
          <a:srcRect/>
          <a:stretch>
            <a:fillRect/>
          </a:stretch>
        </p:blipFill>
        <p:spPr>
          <a:xfrm>
            <a:off x="2438400" y="2286000"/>
            <a:ext cx="4495800" cy="3470275"/>
          </a:xfrm>
        </p:spPr>
      </p:pic>
    </p:spTree>
  </p:cSld>
  <p:clrMapOvr>
    <a:masterClrMapping/>
  </p:clrMapOvr>
  <p:transition>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SA" cap="none" smtClean="0">
                <a:cs typeface="Arial" charset="0"/>
              </a:rPr>
              <a:t>اقتصاد اثيوبيا-تابع</a:t>
            </a:r>
            <a:endParaRPr lang="en-US" cap="none" smtClean="0">
              <a:cs typeface="Arial" charset="0"/>
            </a:endParaRPr>
          </a:p>
        </p:txBody>
      </p:sp>
      <p:sp>
        <p:nvSpPr>
          <p:cNvPr id="33795" name="Rectangle 3"/>
          <p:cNvSpPr>
            <a:spLocks noGrp="1"/>
          </p:cNvSpPr>
          <p:nvPr>
            <p:ph type="body" idx="4294967295"/>
          </p:nvPr>
        </p:nvSpPr>
        <p:spPr/>
        <p:txBody>
          <a:bodyPr/>
          <a:lstStyle/>
          <a:p>
            <a:pPr algn="r">
              <a:buFont typeface="Wingdings" pitchFamily="2" charset="2"/>
              <a:buNone/>
            </a:pPr>
            <a:r>
              <a:rPr lang="ar-EG" smtClean="0">
                <a:cs typeface="Arial" charset="0"/>
              </a:rPr>
              <a:t>اهم الصناعات : المعادن- المنسوجات المشروبات – الكيماويات – الاسمنت – الاغذية المصنعة </a:t>
            </a:r>
          </a:p>
          <a:p>
            <a:pPr algn="r">
              <a:buFont typeface="Wingdings" pitchFamily="2" charset="2"/>
              <a:buNone/>
            </a:pPr>
            <a:r>
              <a:rPr lang="ar-EG" smtClean="0">
                <a:cs typeface="Arial" charset="0"/>
              </a:rPr>
              <a:t>الناتج القومى : الخدمات 32% الزراعة 48% الصناعة 14% الانشاءات 6 %</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التعليم باثيوبيا</a:t>
            </a:r>
            <a:endParaRPr lang="en-US" cap="none" smtClean="0">
              <a:cs typeface="Arial" charset="0"/>
            </a:endParaRPr>
          </a:p>
        </p:txBody>
      </p:sp>
      <p:sp>
        <p:nvSpPr>
          <p:cNvPr id="34820" name="Rectangle 4"/>
          <p:cNvSpPr>
            <a:spLocks noGrp="1"/>
          </p:cNvSpPr>
          <p:nvPr>
            <p:ph type="body" idx="4294967295"/>
          </p:nvPr>
        </p:nvSpPr>
        <p:spPr/>
        <p:txBody>
          <a:bodyPr/>
          <a:lstStyle/>
          <a:p>
            <a:pPr algn="r">
              <a:buFont typeface="Wingdings" pitchFamily="2" charset="2"/>
              <a:buNone/>
            </a:pPr>
            <a:r>
              <a:rPr lang="ar-EG" smtClean="0">
                <a:cs typeface="Arial" charset="0"/>
              </a:rPr>
              <a:t>اطفال اثيوبيا غير ملزمين قانونا بالالتحاق بالمدارس لذلك 46% من الاطفال يلتحقون بالمدارس الابتدائية و 12 % يلتحقون بالمدارس الثانوية</a:t>
            </a:r>
            <a:r>
              <a:rPr lang="ar-EG" smtClean="0"/>
              <a:t> </a:t>
            </a:r>
            <a:endParaRPr lang="en-US" smtClean="0"/>
          </a:p>
        </p:txBody>
      </p:sp>
      <p:pic>
        <p:nvPicPr>
          <p:cNvPr id="34821" name="Picture 5" descr="main_image"/>
          <p:cNvPicPr>
            <a:picLocks noChangeAspect="1" noChangeArrowheads="1"/>
          </p:cNvPicPr>
          <p:nvPr/>
        </p:nvPicPr>
        <p:blipFill>
          <a:blip r:embed="rId2"/>
          <a:srcRect/>
          <a:stretch>
            <a:fillRect/>
          </a:stretch>
        </p:blipFill>
        <p:spPr bwMode="auto">
          <a:xfrm>
            <a:off x="2362200" y="2959100"/>
            <a:ext cx="4495800" cy="27559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اللغة الرسمية و الديانة</a:t>
            </a:r>
            <a:endParaRPr lang="en-US" cap="none" smtClean="0">
              <a:cs typeface="Arial" charset="0"/>
            </a:endParaRPr>
          </a:p>
        </p:txBody>
      </p:sp>
      <p:sp>
        <p:nvSpPr>
          <p:cNvPr id="35844" name="Rectangle 4"/>
          <p:cNvSpPr>
            <a:spLocks noGrp="1"/>
          </p:cNvSpPr>
          <p:nvPr>
            <p:ph type="body" idx="4294967295"/>
          </p:nvPr>
        </p:nvSpPr>
        <p:spPr/>
        <p:txBody>
          <a:bodyPr/>
          <a:lstStyle/>
          <a:p>
            <a:pPr algn="r">
              <a:buFont typeface="Wingdings" pitchFamily="2" charset="2"/>
              <a:buNone/>
            </a:pPr>
            <a:r>
              <a:rPr lang="ar-EG" smtClean="0">
                <a:cs typeface="Arial" charset="0"/>
              </a:rPr>
              <a:t>اللغة الرسمية : الانجليزية  اللغة المتداولة : الامهرية</a:t>
            </a:r>
          </a:p>
          <a:p>
            <a:pPr algn="r">
              <a:buFont typeface="Wingdings" pitchFamily="2" charset="2"/>
              <a:buNone/>
            </a:pPr>
            <a:r>
              <a:rPr lang="ar-EG" smtClean="0">
                <a:cs typeface="Arial" charset="0"/>
              </a:rPr>
              <a:t>الديانة : 60% الاسلام و 40% المسيحية وديانات اخرى</a:t>
            </a:r>
            <a:r>
              <a:rPr lang="ar-EG" smtClean="0"/>
              <a:t> </a:t>
            </a:r>
            <a:endParaRPr lang="en-US" smtClean="0"/>
          </a:p>
        </p:txBody>
      </p:sp>
    </p:spTree>
  </p:cSld>
  <p:clrMapOvr>
    <a:masterClrMapping/>
  </p:clrMapOvr>
  <p:transition>
    <p:split orient="ver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descr="africa_map"/>
          <p:cNvPicPr>
            <a:picLocks noGrp="1" noChangeAspect="1" noChangeArrowheads="1"/>
          </p:cNvPicPr>
          <p:nvPr>
            <p:ph idx="4294967295"/>
          </p:nvPr>
        </p:nvPicPr>
        <p:blipFill>
          <a:blip r:embed="rId2"/>
          <a:srcRect/>
          <a:stretch>
            <a:fillRect/>
          </a:stretch>
        </p:blipFill>
        <p:spPr>
          <a:xfrm>
            <a:off x="1219200" y="1295400"/>
            <a:ext cx="6705600" cy="4191000"/>
          </a:xfrm>
          <a:noFill/>
          <a:ln w="38100" cap="flat">
            <a:solidFill>
              <a:schemeClr val="tx1"/>
            </a:solidFill>
            <a:prstDash val="sysDot"/>
          </a:ln>
        </p:spPr>
      </p:pic>
    </p:spTree>
  </p:cSld>
  <p:clrMapOvr>
    <a:masterClrMapping/>
  </p:clrMapOvr>
  <p:transition>
    <p:split orient="ver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كينيا</a:t>
            </a:r>
            <a:endParaRPr lang="en-US" cap="none" smtClean="0">
              <a:cs typeface="Arial" charset="0"/>
            </a:endParaRPr>
          </a:p>
        </p:txBody>
      </p:sp>
      <p:pic>
        <p:nvPicPr>
          <p:cNvPr id="7" name="Picture Placeholder 6"/>
          <p:cNvPicPr>
            <a:picLocks noGrp="1" noChangeAspect="1" noChangeArrowheads="1"/>
          </p:cNvPicPr>
          <p:nvPr>
            <p:ph idx="4294967295"/>
          </p:nvPr>
        </p:nvPicPr>
        <p:blipFill>
          <a:blip r:embed="rId2"/>
          <a:srcRect/>
          <a:stretch>
            <a:fillRect/>
          </a:stretch>
        </p:blipFill>
        <p:spPr>
          <a:xfrm>
            <a:off x="2286000" y="2286000"/>
            <a:ext cx="4343400" cy="3429000"/>
          </a:xfrm>
          <a:noFill/>
        </p:spPr>
      </p:pic>
    </p:spTree>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idx="4294967295"/>
          </p:nvPr>
        </p:nvSpPr>
        <p:spPr bwMode="auto">
          <a:noFill/>
        </p:spPr>
        <p:txBody>
          <a:bodyPr wrap="square" numCol="1" compatLnSpc="1">
            <a:prstTxWarp prst="textNoShape">
              <a:avLst/>
            </a:prstTxWarp>
          </a:bodyPr>
          <a:lstStyle/>
          <a:p>
            <a:r>
              <a:rPr lang="ar-EG" cap="none" smtClean="0">
                <a:cs typeface="Arial" charset="0"/>
              </a:rPr>
              <a:t>المساحة</a:t>
            </a:r>
            <a:r>
              <a:rPr lang="ar-SA" cap="none" smtClean="0">
                <a:cs typeface="Arial" charset="0"/>
              </a:rPr>
              <a:t> و السكان</a:t>
            </a:r>
            <a:endParaRPr lang="en-US" cap="none" smtClean="0">
              <a:cs typeface="Arial" charset="0"/>
            </a:endParaRPr>
          </a:p>
        </p:txBody>
      </p:sp>
      <p:sp>
        <p:nvSpPr>
          <p:cNvPr id="116739" name="Rectangle 3"/>
          <p:cNvSpPr>
            <a:spLocks noGrp="1"/>
          </p:cNvSpPr>
          <p:nvPr>
            <p:ph type="body" idx="4294967295"/>
          </p:nvPr>
        </p:nvSpPr>
        <p:spPr/>
        <p:txBody>
          <a:bodyPr/>
          <a:lstStyle/>
          <a:p>
            <a:pPr algn="r">
              <a:buFont typeface="Wingdings" pitchFamily="2" charset="2"/>
              <a:buNone/>
            </a:pPr>
            <a:r>
              <a:rPr lang="ar-EG" smtClean="0">
                <a:cs typeface="Arial" charset="0"/>
              </a:rPr>
              <a:t>المساحة : 5.803 مليون كم مربع (التصنيف العالمى 47 )</a:t>
            </a:r>
            <a:endParaRPr lang="ar-SA" smtClean="0">
              <a:cs typeface="Arial" charset="0"/>
            </a:endParaRPr>
          </a:p>
          <a:p>
            <a:pPr algn="r">
              <a:buFont typeface="Wingdings" pitchFamily="2" charset="2"/>
              <a:buNone/>
            </a:pPr>
            <a:r>
              <a:rPr lang="ar-EG" smtClean="0">
                <a:cs typeface="Arial" charset="0"/>
              </a:rPr>
              <a:t>السكان :34 مليون نسمة بمعدل زيادة 3% فى العام</a:t>
            </a:r>
            <a:endParaRPr lang="ar-SA" smtClean="0">
              <a:cs typeface="Arial" charset="0"/>
            </a:endParaRPr>
          </a:p>
          <a:p>
            <a:pPr algn="r">
              <a:buFont typeface="Wingdings" pitchFamily="2" charset="2"/>
              <a:buNone/>
            </a:pPr>
            <a:r>
              <a:rPr lang="ar-EG" smtClean="0">
                <a:cs typeface="Arial" charset="0"/>
              </a:rPr>
              <a:t>وتوزيعهم 73% فى المناطق الريفية و 27% فى المناطق الحضرية</a:t>
            </a:r>
            <a:endParaRPr lang="ar-SA" smtClean="0">
              <a:cs typeface="Arial" charset="0"/>
            </a:endParaRPr>
          </a:p>
          <a:p>
            <a:pPr algn="r">
              <a:buFont typeface="Wingdings" pitchFamily="2" charset="2"/>
              <a:buNone/>
            </a:pP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حكومة كينيا</a:t>
            </a:r>
            <a:endParaRPr lang="en-US" cap="none" smtClean="0">
              <a:cs typeface="Arial" charset="0"/>
            </a:endParaRPr>
          </a:p>
        </p:txBody>
      </p:sp>
      <p:sp>
        <p:nvSpPr>
          <p:cNvPr id="37892" name="Rectangle 4"/>
          <p:cNvSpPr>
            <a:spLocks noGrp="1"/>
          </p:cNvSpPr>
          <p:nvPr>
            <p:ph type="body" idx="4294967295"/>
          </p:nvPr>
        </p:nvSpPr>
        <p:spPr/>
        <p:txBody>
          <a:bodyPr/>
          <a:lstStyle/>
          <a:p>
            <a:pPr algn="r">
              <a:buFont typeface="Wingdings" pitchFamily="2" charset="2"/>
              <a:buNone/>
            </a:pPr>
            <a:r>
              <a:rPr lang="ar-EG" smtClean="0">
                <a:cs typeface="Arial" charset="0"/>
              </a:rPr>
              <a:t>اعلان الجمهورية :12/12/1964 استقلالا عن المملكة المتحدة </a:t>
            </a:r>
          </a:p>
          <a:p>
            <a:pPr algn="r">
              <a:buFont typeface="Wingdings" pitchFamily="2" charset="2"/>
              <a:buNone/>
            </a:pPr>
            <a:r>
              <a:rPr lang="ar-EG" smtClean="0">
                <a:cs typeface="Arial" charset="0"/>
              </a:rPr>
              <a:t>نظام الحكم :جمهورى </a:t>
            </a:r>
          </a:p>
          <a:p>
            <a:pPr algn="r">
              <a:buFont typeface="Wingdings" pitchFamily="2" charset="2"/>
              <a:buNone/>
            </a:pPr>
            <a:r>
              <a:rPr lang="ar-EG" smtClean="0">
                <a:cs typeface="Arial" charset="0"/>
              </a:rPr>
              <a:t>رئيس الجمهورية : مواى كيباكى</a:t>
            </a:r>
          </a:p>
          <a:p>
            <a:pPr algn="r">
              <a:buFont typeface="Wingdings" pitchFamily="2" charset="2"/>
              <a:buNone/>
            </a:pPr>
            <a:r>
              <a:rPr lang="ar-EG" smtClean="0">
                <a:cs typeface="Arial" charset="0"/>
              </a:rPr>
              <a:t>نائب رئيس الجمهورية : كالونزو موسيوكا</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EG" cap="none" smtClean="0">
                <a:cs typeface="Arial" charset="0"/>
              </a:rPr>
              <a:t>العملة : الشلن الكينى</a:t>
            </a:r>
            <a:endParaRPr lang="en-US" cap="none" smtClean="0">
              <a:cs typeface="Arial" charset="0"/>
            </a:endParaRPr>
          </a:p>
        </p:txBody>
      </p:sp>
      <p:pic>
        <p:nvPicPr>
          <p:cNvPr id="38916" name="Picture 4" descr="kenya-currency"/>
          <p:cNvPicPr>
            <a:picLocks noGrp="1" noChangeAspect="1" noChangeArrowheads="1"/>
          </p:cNvPicPr>
          <p:nvPr>
            <p:ph idx="4294967295"/>
          </p:nvPr>
        </p:nvPicPr>
        <p:blipFill>
          <a:blip r:embed="rId2"/>
          <a:srcRect/>
          <a:stretch>
            <a:fillRect/>
          </a:stretch>
        </p:blipFill>
        <p:spPr>
          <a:xfrm>
            <a:off x="1828800" y="2438400"/>
            <a:ext cx="5257800" cy="3387725"/>
          </a:xfrm>
        </p:spPr>
      </p:pic>
    </p:spTree>
  </p:cSld>
  <p:clrMapOvr>
    <a:masterClrMapping/>
  </p:clrMapOvr>
  <p:transition>
    <p:split orient="vert"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تقسيم كينيا</a:t>
            </a:r>
            <a:endParaRPr lang="en-US" cap="none" smtClean="0">
              <a:cs typeface="Arial" charset="0"/>
            </a:endParaRPr>
          </a:p>
        </p:txBody>
      </p:sp>
      <p:sp>
        <p:nvSpPr>
          <p:cNvPr id="39940" name="Rectangle 4"/>
          <p:cNvSpPr>
            <a:spLocks noGrp="1"/>
          </p:cNvSpPr>
          <p:nvPr>
            <p:ph type="body" idx="4294967295"/>
          </p:nvPr>
        </p:nvSpPr>
        <p:spPr>
          <a:xfrm>
            <a:off x="838200" y="2057400"/>
            <a:ext cx="6934200" cy="3429000"/>
          </a:xfrm>
        </p:spPr>
        <p:txBody>
          <a:bodyPr/>
          <a:lstStyle/>
          <a:p>
            <a:pPr algn="r">
              <a:buFont typeface="Wingdings" pitchFamily="2" charset="2"/>
              <a:buNone/>
            </a:pPr>
            <a:r>
              <a:rPr lang="ar-EG" smtClean="0">
                <a:cs typeface="Arial" charset="0"/>
              </a:rPr>
              <a:t>تقسم كينيا الى 8 محافظات </a:t>
            </a:r>
          </a:p>
          <a:p>
            <a:pPr algn="r">
              <a:buFont typeface="Wingdings" pitchFamily="2" charset="2"/>
              <a:buNone/>
            </a:pPr>
            <a:r>
              <a:rPr lang="ar-EG" smtClean="0">
                <a:cs typeface="Arial" charset="0"/>
              </a:rPr>
              <a:t>(الوسطى – الساحلية – الشرقية – نيروبى – الشمالية الشرقية – نيانيزا –الوادى المتصدع – الغربية )</a:t>
            </a:r>
            <a:endParaRPr lang="ar-SA" smtClean="0">
              <a:cs typeface="Arial" charset="0"/>
            </a:endParaRPr>
          </a:p>
          <a:p>
            <a:pPr algn="r">
              <a:buFont typeface="Wingdings" pitchFamily="2" charset="2"/>
              <a:buNone/>
            </a:pPr>
            <a:endParaRPr lang="en-US" smtClean="0">
              <a:cs typeface="Arial" charset="0"/>
            </a:endParaRPr>
          </a:p>
        </p:txBody>
      </p:sp>
      <p:pic>
        <p:nvPicPr>
          <p:cNvPr id="39943" name="Picture 7" descr="13493"/>
          <p:cNvPicPr>
            <a:picLocks noChangeAspect="1" noChangeArrowheads="1"/>
          </p:cNvPicPr>
          <p:nvPr/>
        </p:nvPicPr>
        <p:blipFill>
          <a:blip r:embed="rId2"/>
          <a:srcRect/>
          <a:stretch>
            <a:fillRect/>
          </a:stretch>
        </p:blipFill>
        <p:spPr bwMode="auto">
          <a:xfrm>
            <a:off x="2514600" y="3200400"/>
            <a:ext cx="4343400" cy="25146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المناخ</a:t>
            </a:r>
            <a:endParaRPr lang="en-US" cap="none" smtClean="0">
              <a:cs typeface="Arial" charset="0"/>
            </a:endParaRPr>
          </a:p>
        </p:txBody>
      </p:sp>
      <p:sp>
        <p:nvSpPr>
          <p:cNvPr id="40964" name="Rectangle 4"/>
          <p:cNvSpPr>
            <a:spLocks noGrp="1"/>
          </p:cNvSpPr>
          <p:nvPr>
            <p:ph type="body" idx="4294967295"/>
          </p:nvPr>
        </p:nvSpPr>
        <p:spPr/>
        <p:txBody>
          <a:bodyPr/>
          <a:lstStyle/>
          <a:p>
            <a:pPr algn="r">
              <a:buFont typeface="Wingdings" pitchFamily="2" charset="2"/>
              <a:buNone/>
            </a:pPr>
            <a:r>
              <a:rPr lang="ar-EG" sz="1600" smtClean="0">
                <a:cs typeface="Arial" charset="0"/>
              </a:rPr>
              <a:t>المناخ يوزع فى 3 اقاليم </a:t>
            </a:r>
          </a:p>
          <a:p>
            <a:pPr algn="r">
              <a:buFont typeface="Wingdings" pitchFamily="2" charset="2"/>
              <a:buNone/>
            </a:pPr>
            <a:r>
              <a:rPr lang="ar-EG" sz="1600" smtClean="0">
                <a:cs typeface="Arial" charset="0"/>
              </a:rPr>
              <a:t>مدارى ساحلى 2-السهول الجافة 3-المنطقة الداخلية الخصبة </a:t>
            </a:r>
          </a:p>
          <a:p>
            <a:pPr algn="r">
              <a:buFont typeface="Wingdings" pitchFamily="2" charset="2"/>
              <a:buNone/>
            </a:pPr>
            <a:r>
              <a:rPr lang="ar-EG" sz="1600" smtClean="0">
                <a:cs typeface="Arial" charset="0"/>
              </a:rPr>
              <a:t>العاصمة (واكبر مدينة ) : نيروبى </a:t>
            </a:r>
          </a:p>
          <a:p>
            <a:pPr algn="r">
              <a:buFont typeface="Wingdings" pitchFamily="2" charset="2"/>
              <a:buNone/>
            </a:pPr>
            <a:r>
              <a:rPr lang="ar-EG" sz="1600" smtClean="0">
                <a:cs typeface="Arial" charset="0"/>
              </a:rPr>
              <a:t>انهار كينيا آثى و تانا ويصبوا فى المحيط الهندى .</a:t>
            </a:r>
          </a:p>
          <a:p>
            <a:pPr algn="r">
              <a:buFont typeface="Wingdings" pitchFamily="2" charset="2"/>
              <a:buNone/>
            </a:pPr>
            <a:r>
              <a:rPr lang="ar-EG" sz="1600" smtClean="0">
                <a:cs typeface="Arial" charset="0"/>
              </a:rPr>
              <a:t>بحيرات كينيا </a:t>
            </a:r>
          </a:p>
          <a:p>
            <a:pPr algn="r">
              <a:buFont typeface="Wingdings" pitchFamily="2" charset="2"/>
              <a:buNone/>
            </a:pPr>
            <a:r>
              <a:rPr lang="ar-EG" sz="1600" smtClean="0">
                <a:cs typeface="Arial" charset="0"/>
              </a:rPr>
              <a:t>بحيرة رودلف بمساحة 6405 كم مربع وهى فى اقصى الشمال ويمتد لها طرف لاثوبيا</a:t>
            </a:r>
          </a:p>
          <a:p>
            <a:pPr algn="r">
              <a:buFont typeface="Wingdings" pitchFamily="2" charset="2"/>
              <a:buNone/>
            </a:pPr>
            <a:r>
              <a:rPr lang="ar-EG" sz="1600" smtClean="0">
                <a:cs typeface="Arial" charset="0"/>
              </a:rPr>
              <a:t>بحيرة فيكتوريا وهى مساحتها 69484 كم مربع تقع منها 3780 كم مربع فى كينيا وهى تقع فى الغرب والباقى بداخل حدود اوغندا وتنزنيا</a:t>
            </a:r>
            <a:endParaRPr lang="en-US" sz="1600"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7"/>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حكومة السودان</a:t>
            </a:r>
            <a:endParaRPr lang="en-US" cap="none" smtClean="0">
              <a:cs typeface="Arial" charset="0"/>
            </a:endParaRPr>
          </a:p>
        </p:txBody>
      </p:sp>
      <p:graphicFrame>
        <p:nvGraphicFramePr>
          <p:cNvPr id="15371" name="Organization Chart 11"/>
          <p:cNvGraphicFramePr>
            <a:graphicFrameLocks/>
          </p:cNvGraphicFramePr>
          <p:nvPr>
            <p:ph type="dgm" idx="4294967295"/>
          </p:nvPr>
        </p:nvGraphicFramePr>
        <p:xfrm>
          <a:off x="1066800" y="2057400"/>
          <a:ext cx="7391400" cy="3590925"/>
        </p:xfrm>
        <a:graphic>
          <a:graphicData uri="http://schemas.openxmlformats.org/drawingml/2006/compatibility">
            <com:legacyDrawing xmlns:com="http://schemas.openxmlformats.org/drawingml/2006/compatibility" spid="_x0000_s15371"/>
          </a:graphicData>
        </a:graphic>
      </p:graphicFrame>
    </p:spTree>
  </p:cSld>
  <p:clrMapOvr>
    <a:masterClrMapping/>
  </p:clrMapOvr>
  <p:transition>
    <p:split orient="vert"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p:cNvSpPr>
          <p:nvPr>
            <p:ph type="title" idx="4294967295"/>
          </p:nvPr>
        </p:nvSpPr>
        <p:spPr bwMode="auto">
          <a:noFill/>
        </p:spPr>
        <p:txBody>
          <a:bodyPr wrap="square" numCol="1" compatLnSpc="1">
            <a:prstTxWarp prst="textNoShape">
              <a:avLst/>
            </a:prstTxWarp>
          </a:bodyPr>
          <a:lstStyle/>
          <a:p>
            <a:r>
              <a:rPr lang="ar-EG" cap="none" smtClean="0">
                <a:cs typeface="Arial" charset="0"/>
              </a:rPr>
              <a:t>الديانات فى كينيا</a:t>
            </a:r>
            <a:endParaRPr lang="en-US" cap="none" smtClean="0">
              <a:cs typeface="Arial" charset="0"/>
            </a:endParaRPr>
          </a:p>
        </p:txBody>
      </p:sp>
      <p:sp>
        <p:nvSpPr>
          <p:cNvPr id="41988" name="Rectangle 4"/>
          <p:cNvSpPr>
            <a:spLocks noGrp="1"/>
          </p:cNvSpPr>
          <p:nvPr>
            <p:ph type="body" idx="4294967295"/>
          </p:nvPr>
        </p:nvSpPr>
        <p:spPr/>
        <p:txBody>
          <a:bodyPr/>
          <a:lstStyle/>
          <a:p>
            <a:pPr algn="r">
              <a:buFont typeface="Wingdings" pitchFamily="2" charset="2"/>
              <a:buNone/>
            </a:pPr>
            <a:endParaRPr lang="ar-EG" smtClean="0">
              <a:cs typeface="Arial" charset="0"/>
            </a:endParaRPr>
          </a:p>
          <a:p>
            <a:pPr algn="r">
              <a:buFont typeface="Wingdings" pitchFamily="2" charset="2"/>
              <a:buNone/>
            </a:pPr>
            <a:r>
              <a:rPr lang="ar-EG" smtClean="0">
                <a:cs typeface="Arial" charset="0"/>
              </a:rPr>
              <a:t>45% بروتستانتية </a:t>
            </a:r>
          </a:p>
          <a:p>
            <a:pPr algn="r">
              <a:buFont typeface="Wingdings" pitchFamily="2" charset="2"/>
              <a:buNone/>
            </a:pPr>
            <a:r>
              <a:rPr lang="ar-EG" smtClean="0">
                <a:cs typeface="Arial" charset="0"/>
              </a:rPr>
              <a:t>33% كاثوليكية رومانية </a:t>
            </a:r>
          </a:p>
          <a:p>
            <a:pPr algn="r">
              <a:buFont typeface="Wingdings" pitchFamily="2" charset="2"/>
              <a:buNone/>
            </a:pPr>
            <a:r>
              <a:rPr lang="ar-EG" smtClean="0">
                <a:cs typeface="Arial" charset="0"/>
              </a:rPr>
              <a:t>10% الاسلام </a:t>
            </a:r>
          </a:p>
          <a:p>
            <a:pPr algn="r">
              <a:buFont typeface="Wingdings" pitchFamily="2" charset="2"/>
              <a:buNone/>
            </a:pPr>
            <a:r>
              <a:rPr lang="ar-EG" smtClean="0">
                <a:cs typeface="Arial" charset="0"/>
              </a:rPr>
              <a:t>12% ديانات اخرى</a:t>
            </a:r>
            <a:r>
              <a:rPr lang="ar-EG" smtClean="0"/>
              <a:t> </a:t>
            </a:r>
            <a:endParaRPr lang="en-US"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الغذاء الرئيسي</a:t>
            </a:r>
            <a:endParaRPr lang="en-US" cap="none" smtClean="0">
              <a:cs typeface="Arial" charset="0"/>
            </a:endParaRPr>
          </a:p>
        </p:txBody>
      </p:sp>
      <p:sp>
        <p:nvSpPr>
          <p:cNvPr id="123907" name="Rectangle 3"/>
          <p:cNvSpPr>
            <a:spLocks noGrp="1"/>
          </p:cNvSpPr>
          <p:nvPr>
            <p:ph type="body" idx="4294967295"/>
          </p:nvPr>
        </p:nvSpPr>
        <p:spPr/>
        <p:txBody>
          <a:bodyPr/>
          <a:lstStyle/>
          <a:p>
            <a:pPr algn="r">
              <a:buFont typeface="Wingdings" pitchFamily="2" charset="2"/>
              <a:buNone/>
            </a:pPr>
            <a:r>
              <a:rPr lang="ar-EG" smtClean="0">
                <a:cs typeface="Arial" charset="0"/>
              </a:rPr>
              <a:t>الغذاء الرئيسى : العصيدة وهى ذرة صفراء مطحونة وتوضع مع الخضروات او اللحم او السمك</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THANKS </a:t>
            </a:r>
            <a:endParaRPr lang="en-US" dirty="0"/>
          </a:p>
        </p:txBody>
      </p:sp>
      <p:sp>
        <p:nvSpPr>
          <p:cNvPr id="4" name="Content Placeholder 3"/>
          <p:cNvSpPr>
            <a:spLocks noGrp="1"/>
          </p:cNvSpPr>
          <p:nvPr>
            <p:ph idx="1"/>
          </p:nvPr>
        </p:nvSpPr>
        <p:spPr>
          <a:xfrm>
            <a:off x="1371600" y="2438400"/>
            <a:ext cx="6400800" cy="3048000"/>
          </a:xfrm>
        </p:spPr>
        <p:txBody>
          <a:bodyPr rtlCol="0">
            <a:normAutofit/>
          </a:bodyPr>
          <a:lstStyle/>
          <a:p>
            <a:pPr indent="-274320" fontAlgn="auto">
              <a:spcAft>
                <a:spcPts val="0"/>
              </a:spcAft>
              <a:defRPr/>
            </a:pPr>
            <a:r>
              <a:rPr lang="en-US" sz="2400" dirty="0" smtClean="0"/>
              <a:t>Special thanks to Mohammed </a:t>
            </a:r>
            <a:r>
              <a:rPr lang="en-US" sz="2400" dirty="0" err="1"/>
              <a:t>M</a:t>
            </a:r>
            <a:r>
              <a:rPr lang="en-US" sz="2400" dirty="0" err="1" smtClean="0"/>
              <a:t>ostafa</a:t>
            </a:r>
            <a:r>
              <a:rPr lang="en-US" sz="2400" dirty="0" smtClean="0"/>
              <a:t> (Third year faculty of law)</a:t>
            </a:r>
          </a:p>
          <a:p>
            <a:pPr indent="-274320" fontAlgn="auto">
              <a:spcAft>
                <a:spcPts val="0"/>
              </a:spcAft>
              <a:defRPr/>
            </a:pPr>
            <a:r>
              <a:rPr lang="en-US" sz="2400" dirty="0" smtClean="0"/>
              <a:t>Special thanks to </a:t>
            </a:r>
            <a:r>
              <a:rPr lang="en-US" sz="2400" dirty="0"/>
              <a:t>M</a:t>
            </a:r>
            <a:r>
              <a:rPr lang="en-US" sz="2400" dirty="0" smtClean="0"/>
              <a:t>ohammed </a:t>
            </a:r>
            <a:r>
              <a:rPr lang="en-US" sz="2400" dirty="0" err="1"/>
              <a:t>S</a:t>
            </a:r>
            <a:r>
              <a:rPr lang="en-US" sz="2400" dirty="0" err="1" smtClean="0"/>
              <a:t>amy</a:t>
            </a:r>
            <a:r>
              <a:rPr lang="en-US" sz="2400" dirty="0" smtClean="0"/>
              <a:t> (third year faculty of law)</a:t>
            </a:r>
          </a:p>
          <a:p>
            <a:pPr indent="0" fontAlgn="auto">
              <a:spcAft>
                <a:spcPts val="0"/>
              </a:spcAft>
              <a:buFont typeface="Wingdings" pitchFamily="2" charset="2"/>
              <a:buNone/>
              <a:defRPr/>
            </a:pPr>
            <a:endParaRPr lang="en-US" sz="2400" dirty="0" smtClean="0"/>
          </a:p>
          <a:p>
            <a:pPr indent="0" fontAlgn="auto">
              <a:spcAft>
                <a:spcPts val="0"/>
              </a:spcAft>
              <a:buFont typeface="Wingdings" pitchFamily="2" charset="2"/>
              <a:buNone/>
              <a:defRPr/>
            </a:pPr>
            <a:endParaRPr lang="en-US" dirty="0" smtClean="0"/>
          </a:p>
          <a:p>
            <a:pPr indent="-274320" fontAlgn="auto">
              <a:spcAft>
                <a:spcPts val="0"/>
              </a:spcAft>
              <a:defRPr/>
            </a:pPr>
            <a:endParaRPr lang="en-US" dirty="0"/>
          </a:p>
        </p:txBody>
      </p:sp>
    </p:spTree>
  </p:cSld>
  <p:clrMapOvr>
    <a:masterClrMapping/>
  </p:clrMapOvr>
  <p:transition>
    <p:split orient="vert" dir="in"/>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Discussion</a:t>
            </a:r>
            <a:endParaRPr lang="en-US" dirty="0"/>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عملة السودان المعدنية</a:t>
            </a:r>
            <a:endParaRPr lang="en-US" cap="none" smtClean="0">
              <a:cs typeface="Arial" charset="0"/>
            </a:endParaRPr>
          </a:p>
        </p:txBody>
      </p:sp>
      <p:pic>
        <p:nvPicPr>
          <p:cNvPr id="16390" name="Picture 6" descr="800px-SUDAN"/>
          <p:cNvPicPr>
            <a:picLocks noGrp="1" noChangeAspect="1" noChangeArrowheads="1"/>
          </p:cNvPicPr>
          <p:nvPr>
            <p:ph idx="4294967295"/>
          </p:nvPr>
        </p:nvPicPr>
        <p:blipFill>
          <a:blip r:embed="rId2"/>
          <a:srcRect/>
          <a:stretch>
            <a:fillRect/>
          </a:stretch>
        </p:blipFill>
        <p:spPr>
          <a:xfrm>
            <a:off x="1371600" y="2247900"/>
            <a:ext cx="6400800" cy="3048000"/>
          </a:xfrm>
        </p:spPr>
      </p:pic>
      <p:sp>
        <p:nvSpPr>
          <p:cNvPr id="16388" name="Rectangle 4"/>
          <p:cNvSpPr>
            <a:spLocks noGrp="1"/>
          </p:cNvSpPr>
          <p:nvPr>
            <p:ph type="body" sz="half" idx="4294967295"/>
          </p:nvPr>
        </p:nvSpPr>
        <p:spPr>
          <a:xfrm>
            <a:off x="0" y="2057400"/>
            <a:ext cx="3124200" cy="3429000"/>
          </a:xfrm>
        </p:spPr>
        <p:txBody>
          <a:bodyPr/>
          <a:lstStyle/>
          <a:p>
            <a:pPr>
              <a:buFont typeface="Wingdings" pitchFamily="2" charset="2"/>
              <a:buNone/>
            </a:pPr>
            <a:endParaRPr lang="ar-SA" sz="1600" smtClean="0">
              <a:cs typeface="Arial" charset="0"/>
            </a:endParaRPr>
          </a:p>
          <a:p>
            <a:endParaRPr lang="en-US" sz="1600"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4"/>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عملة السودان الورقية</a:t>
            </a:r>
            <a:endParaRPr lang="en-US" cap="none" smtClean="0">
              <a:cs typeface="Arial" charset="0"/>
            </a:endParaRPr>
          </a:p>
        </p:txBody>
      </p:sp>
      <p:pic>
        <p:nvPicPr>
          <p:cNvPr id="97286" name="Picture 6" descr="sudan-51"/>
          <p:cNvPicPr>
            <a:picLocks noGrp="1" noChangeAspect="1" noChangeArrowheads="1"/>
          </p:cNvPicPr>
          <p:nvPr>
            <p:ph idx="4294967295"/>
          </p:nvPr>
        </p:nvPicPr>
        <p:blipFill>
          <a:blip r:embed="rId2"/>
          <a:srcRect/>
          <a:stretch>
            <a:fillRect/>
          </a:stretch>
        </p:blipFill>
        <p:spPr>
          <a:xfrm>
            <a:off x="2819400" y="2286000"/>
            <a:ext cx="3657600" cy="3505200"/>
          </a:xfrm>
        </p:spPr>
      </p:pic>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ولايات السودان</a:t>
            </a:r>
            <a:endParaRPr lang="en-US" cap="none" smtClean="0">
              <a:cs typeface="Arial" charset="0"/>
            </a:endParaRPr>
          </a:p>
        </p:txBody>
      </p:sp>
      <p:pic>
        <p:nvPicPr>
          <p:cNvPr id="18437" name="Picture 5" descr="2from10-6-mfa"/>
          <p:cNvPicPr>
            <a:picLocks noGrp="1" noChangeAspect="1" noChangeArrowheads="1"/>
          </p:cNvPicPr>
          <p:nvPr>
            <p:ph idx="4294967295"/>
          </p:nvPr>
        </p:nvPicPr>
        <p:blipFill>
          <a:blip r:embed="rId2"/>
          <a:srcRect/>
          <a:stretch>
            <a:fillRect/>
          </a:stretch>
        </p:blipFill>
        <p:spPr>
          <a:xfrm>
            <a:off x="1905000" y="2362200"/>
            <a:ext cx="5334000" cy="3276600"/>
          </a:xfrm>
        </p:spPr>
      </p:pic>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compatLnSpc="1">
            <a:prstTxWarp prst="textNoShape">
              <a:avLst/>
            </a:prstTxWarp>
          </a:bodyPr>
          <a:lstStyle/>
          <a:p>
            <a:r>
              <a:rPr lang="ar-SA" cap="none" smtClean="0">
                <a:cs typeface="Arial" charset="0"/>
              </a:rPr>
              <a:t>اقتصاد السودان</a:t>
            </a:r>
            <a:endParaRPr lang="en-US" cap="none" smtClean="0">
              <a:cs typeface="Arial" charset="0"/>
            </a:endParaRPr>
          </a:p>
        </p:txBody>
      </p:sp>
      <p:sp>
        <p:nvSpPr>
          <p:cNvPr id="19459" name="Rectangle 3"/>
          <p:cNvSpPr>
            <a:spLocks noGrp="1"/>
          </p:cNvSpPr>
          <p:nvPr>
            <p:ph type="body" idx="4294967295"/>
          </p:nvPr>
        </p:nvSpPr>
        <p:spPr>
          <a:xfrm>
            <a:off x="838200" y="2057400"/>
            <a:ext cx="6934200" cy="3429000"/>
          </a:xfrm>
        </p:spPr>
        <p:txBody>
          <a:bodyPr/>
          <a:lstStyle/>
          <a:p>
            <a:pPr algn="r">
              <a:buFont typeface="Wingdings" pitchFamily="2" charset="2"/>
              <a:buNone/>
            </a:pPr>
            <a:r>
              <a:rPr lang="ar-SA" smtClean="0">
                <a:cs typeface="Arial" charset="0"/>
              </a:rPr>
              <a:t>اول دولة فى العالم في انتاج الصبغ العربي 80%</a:t>
            </a:r>
          </a:p>
          <a:p>
            <a:pPr algn="r">
              <a:buFont typeface="Wingdings" pitchFamily="2" charset="2"/>
              <a:buNone/>
            </a:pPr>
            <a:r>
              <a:rPr lang="ar-SA" smtClean="0">
                <a:cs typeface="Arial" charset="0"/>
              </a:rPr>
              <a:t>مساهمة القطاعات في الانتاج القومي :الخدمات و التجارة :37% - الزراعة: 37%      - الصناعة : 9%</a:t>
            </a:r>
          </a:p>
          <a:p>
            <a:pPr algn="r">
              <a:buFont typeface="Wingdings" pitchFamily="2" charset="2"/>
              <a:buNone/>
            </a:pPr>
            <a:r>
              <a:rPr lang="ar-SA" smtClean="0">
                <a:cs typeface="Arial" charset="0"/>
              </a:rPr>
              <a:t>الاراضي الصالحة للزراعة حوالي 200 مليون فدان يستغل منها حوالي 15 %</a:t>
            </a:r>
          </a:p>
          <a:p>
            <a:pPr algn="r">
              <a:buFont typeface="Wingdings" pitchFamily="2" charset="2"/>
              <a:buNone/>
            </a:pPr>
            <a:r>
              <a:rPr lang="ar-SA" smtClean="0">
                <a:cs typeface="Arial" charset="0"/>
              </a:rPr>
              <a:t>الثروة الحيوانية :26 مليون من الاغنام – 25 مليون ماعز – 22 مليون من الأبقار – 35 مليون من الابل</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الصناعة و التعدين </a:t>
            </a:r>
            <a:endParaRPr lang="en-US" cap="none" smtClean="0">
              <a:cs typeface="Arial" charset="0"/>
            </a:endParaRPr>
          </a:p>
        </p:txBody>
      </p:sp>
      <p:sp>
        <p:nvSpPr>
          <p:cNvPr id="20484" name="Rectangle 4"/>
          <p:cNvSpPr>
            <a:spLocks noGrp="1"/>
          </p:cNvSpPr>
          <p:nvPr>
            <p:ph type="body" idx="4294967295"/>
          </p:nvPr>
        </p:nvSpPr>
        <p:spPr>
          <a:xfrm>
            <a:off x="990600" y="2057400"/>
            <a:ext cx="6781800" cy="3429000"/>
          </a:xfrm>
        </p:spPr>
        <p:txBody>
          <a:bodyPr/>
          <a:lstStyle/>
          <a:p>
            <a:pPr algn="r">
              <a:buFont typeface="Wingdings" pitchFamily="2" charset="2"/>
              <a:buNone/>
            </a:pPr>
            <a:r>
              <a:rPr lang="ar-SA" smtClean="0">
                <a:cs typeface="Arial" charset="0"/>
              </a:rPr>
              <a:t>الصناعة : محدودة وهي من الصناعات التحويلية وهى ايضا تعاني من مشكلات توفيرالطاقة </a:t>
            </a:r>
          </a:p>
          <a:p>
            <a:pPr algn="r">
              <a:buFont typeface="Wingdings" pitchFamily="2" charset="2"/>
              <a:buNone/>
            </a:pPr>
            <a:r>
              <a:rPr lang="ar-SA" smtClean="0">
                <a:cs typeface="Arial" charset="0"/>
              </a:rPr>
              <a:t>التعدين : 38000 برميل </a:t>
            </a:r>
          </a:p>
          <a:p>
            <a:pPr algn="r">
              <a:buFont typeface="Wingdings" pitchFamily="2" charset="2"/>
              <a:buNone/>
            </a:pPr>
            <a:endParaRPr lang="en-US" smtClean="0">
              <a:cs typeface="Arial" charset="0"/>
            </a:endParaRPr>
          </a:p>
        </p:txBody>
      </p:sp>
      <p:pic>
        <p:nvPicPr>
          <p:cNvPr id="20485" name="Picture 5" descr="46170306de0"/>
          <p:cNvPicPr>
            <a:picLocks noChangeAspect="1" noChangeArrowheads="1"/>
          </p:cNvPicPr>
          <p:nvPr/>
        </p:nvPicPr>
        <p:blipFill>
          <a:blip r:embed="rId2"/>
          <a:srcRect/>
          <a:stretch>
            <a:fillRect/>
          </a:stretch>
        </p:blipFill>
        <p:spPr bwMode="auto">
          <a:xfrm>
            <a:off x="2286000" y="2971800"/>
            <a:ext cx="4572000" cy="2819400"/>
          </a:xfrm>
          <a:prstGeom prst="rect">
            <a:avLst/>
          </a:prstGeom>
          <a:noFill/>
        </p:spPr>
      </p:pic>
    </p:spTree>
  </p:cSld>
  <p:clrMapOvr>
    <a:masterClrMapping/>
  </p:clrMapOvr>
  <p:transition>
    <p:split orient="ver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title" idx="4294967295"/>
          </p:nvPr>
        </p:nvSpPr>
        <p:spPr bwMode="auto">
          <a:noFill/>
        </p:spPr>
        <p:txBody>
          <a:bodyPr wrap="square" numCol="1" compatLnSpc="1">
            <a:prstTxWarp prst="textNoShape">
              <a:avLst/>
            </a:prstTxWarp>
          </a:bodyPr>
          <a:lstStyle/>
          <a:p>
            <a:r>
              <a:rPr lang="ar-SA" cap="none" smtClean="0">
                <a:cs typeface="Arial" charset="0"/>
              </a:rPr>
              <a:t>الصحف – الراديو – التليفزيون </a:t>
            </a:r>
            <a:endParaRPr lang="en-US" cap="none" smtClean="0">
              <a:cs typeface="Arial" charset="0"/>
            </a:endParaRPr>
          </a:p>
        </p:txBody>
      </p:sp>
      <p:sp>
        <p:nvSpPr>
          <p:cNvPr id="21508" name="Rectangle 4"/>
          <p:cNvSpPr>
            <a:spLocks noGrp="1"/>
          </p:cNvSpPr>
          <p:nvPr>
            <p:ph type="body" idx="4294967295"/>
          </p:nvPr>
        </p:nvSpPr>
        <p:spPr/>
        <p:txBody>
          <a:bodyPr/>
          <a:lstStyle/>
          <a:p>
            <a:pPr algn="r">
              <a:buFont typeface="Wingdings" pitchFamily="2" charset="2"/>
              <a:buNone/>
            </a:pPr>
            <a:r>
              <a:rPr lang="ar-SA" smtClean="0">
                <a:cs typeface="Arial" charset="0"/>
              </a:rPr>
              <a:t>الصحف :9 صحف منهم 5 يومية </a:t>
            </a:r>
          </a:p>
          <a:p>
            <a:pPr algn="r">
              <a:buFont typeface="Wingdings" pitchFamily="2" charset="2"/>
              <a:buNone/>
            </a:pPr>
            <a:r>
              <a:rPr lang="ar-SA" smtClean="0">
                <a:cs typeface="Arial" charset="0"/>
              </a:rPr>
              <a:t>الراديو : بدأ سنة 1940 و تعمل اليوم 18 محطة بث</a:t>
            </a:r>
          </a:p>
          <a:p>
            <a:pPr algn="r">
              <a:buFont typeface="Wingdings" pitchFamily="2" charset="2"/>
              <a:buNone/>
            </a:pPr>
            <a:r>
              <a:rPr lang="ar-SA" smtClean="0">
                <a:cs typeface="Arial" charset="0"/>
              </a:rPr>
              <a:t>التليفزيون بدأ عام 1963 و الفضائيات السودانية عام 1996</a:t>
            </a:r>
            <a:endParaRPr lang="en-US" smtClean="0">
              <a:cs typeface="Arial" charset="0"/>
            </a:endParaRPr>
          </a:p>
        </p:txBody>
      </p:sp>
    </p:spTree>
  </p:cSld>
  <p:clrMapOvr>
    <a:masterClrMapping/>
  </p:clrMapOvr>
  <p:transition>
    <p:split orient="vert" dir="in"/>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357</TotalTime>
  <Words>842</Words>
  <Application>Microsoft Office PowerPoint</Application>
  <PresentationFormat>On-screen Show (4:3)</PresentationFormat>
  <Paragraphs>99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Garamond</vt:lpstr>
      <vt:lpstr>Arial</vt:lpstr>
      <vt:lpstr>Wingdings</vt:lpstr>
      <vt:lpstr>Calibri</vt:lpstr>
      <vt:lpstr>Couture</vt:lpstr>
      <vt:lpstr>Kenya &amp; Sudan &amp;Ethiopia</vt:lpstr>
      <vt:lpstr>السودان</vt:lpstr>
      <vt:lpstr>حكومة السودان</vt:lpstr>
      <vt:lpstr>عملة السودان المعدنية</vt:lpstr>
      <vt:lpstr>عملة السودان الورقية</vt:lpstr>
      <vt:lpstr>ولايات السودان</vt:lpstr>
      <vt:lpstr>اقتصاد السودان</vt:lpstr>
      <vt:lpstr>الصناعة و التعدين </vt:lpstr>
      <vt:lpstr>الصحف – الراديو – التليفزيون </vt:lpstr>
      <vt:lpstr>التعليم بالسودان</vt:lpstr>
      <vt:lpstr>السياحة بالسودان</vt:lpstr>
      <vt:lpstr>Slide 12</vt:lpstr>
      <vt:lpstr>اثيوبيا</vt:lpstr>
      <vt:lpstr>المساحة – عدد السكان - العاصمة</vt:lpstr>
      <vt:lpstr>نبذة تاريخية - الحكم</vt:lpstr>
      <vt:lpstr>نبذة تاريخية – الحكم- تابع</vt:lpstr>
      <vt:lpstr>نبذة تاريخية – الحكم- تابع</vt:lpstr>
      <vt:lpstr>العملة الاثيوبية : بير </vt:lpstr>
      <vt:lpstr>اقتصاد اثيوبيا</vt:lpstr>
      <vt:lpstr>اقتصاد اثيوبيا-تابع</vt:lpstr>
      <vt:lpstr>التعليم باثيوبيا</vt:lpstr>
      <vt:lpstr>اللغة الرسمية و الديانة</vt:lpstr>
      <vt:lpstr>Slide 23</vt:lpstr>
      <vt:lpstr>كينيا</vt:lpstr>
      <vt:lpstr>المساحة و السكان</vt:lpstr>
      <vt:lpstr>حكومة كينيا</vt:lpstr>
      <vt:lpstr>العملة : الشلن الكينى</vt:lpstr>
      <vt:lpstr>تقسيم كينيا</vt:lpstr>
      <vt:lpstr>المناخ</vt:lpstr>
      <vt:lpstr>الديانات فى كينيا</vt:lpstr>
      <vt:lpstr>الغذاء الرئيسي</vt:lpstr>
      <vt:lpstr>THANKS </vt:lpstr>
      <vt:lpstr>Discussion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NeHAL</dc:creator>
  <cp:lastModifiedBy>Administrator</cp:lastModifiedBy>
  <cp:revision>7</cp:revision>
  <dcterms:created xsi:type="dcterms:W3CDTF">2010-10-25T14:06:04Z</dcterms:created>
  <dcterms:modified xsi:type="dcterms:W3CDTF">2011-06-07T12:04:38Z</dcterms:modified>
</cp:coreProperties>
</file>